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58" r:id="rId5"/>
    <p:sldId id="270" r:id="rId6"/>
    <p:sldId id="265" r:id="rId7"/>
    <p:sldId id="268" r:id="rId8"/>
    <p:sldId id="266" r:id="rId9"/>
    <p:sldId id="261" r:id="rId10"/>
    <p:sldId id="262" r:id="rId11"/>
    <p:sldId id="264" r:id="rId12"/>
    <p:sldId id="272" r:id="rId13"/>
    <p:sldId id="273" r:id="rId14"/>
    <p:sldId id="267" r:id="rId15"/>
    <p:sldId id="290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71" autoAdjust="0"/>
  </p:normalViewPr>
  <p:slideViewPr>
    <p:cSldViewPr>
      <p:cViewPr varScale="1">
        <p:scale>
          <a:sx n="96" d="100"/>
          <a:sy n="96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DC407-7DA4-488A-84DA-86CBD188BBEE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10F92-154C-4F57-8B0C-B06D36964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66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the lesson, record the important facts and ideas.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soon after as possible, summarize the facts and ideas. Summarizing clarifies meanings and relationships, reinforces continuity, and strengthens memory.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Recite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Cover your notes. Go over the facts and ideas of the lesson as fully as you can. Then, verify what you have said by looking at your notes.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Reflect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 out opinions from your notes and use them as a starting point for your own reflections. Reflection will help prevent ideas from being forgotten.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Spend a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few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minutes every week reviewing your notes, and you will retain most of what you have learned.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30BB-9E3C-264C-BB59-FBA8A5A032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3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30BB-9E3C-264C-BB59-FBA8A5A032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2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30BB-9E3C-264C-BB59-FBA8A5A032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6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80B-7E28-438C-8A78-763624DD591D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1C8D-441E-4879-A4EE-5BE8EC4C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7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80B-7E28-438C-8A78-763624DD591D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1C8D-441E-4879-A4EE-5BE8EC4C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80B-7E28-438C-8A78-763624DD591D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1C8D-441E-4879-A4EE-5BE8EC4C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14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80B-7E28-438C-8A78-763624DD591D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1C8D-441E-4879-A4EE-5BE8EC4C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85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80B-7E28-438C-8A78-763624DD591D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1C8D-441E-4879-A4EE-5BE8EC4C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48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80B-7E28-438C-8A78-763624DD591D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1C8D-441E-4879-A4EE-5BE8EC4C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5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80B-7E28-438C-8A78-763624DD591D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1C8D-441E-4879-A4EE-5BE8EC4C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49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80B-7E28-438C-8A78-763624DD591D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1C8D-441E-4879-A4EE-5BE8EC4C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4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80B-7E28-438C-8A78-763624DD591D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1C8D-441E-4879-A4EE-5BE8EC4C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2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80B-7E28-438C-8A78-763624DD591D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1C8D-441E-4879-A4EE-5BE8EC4C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39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E80B-7E28-438C-8A78-763624DD591D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1C8D-441E-4879-A4EE-5BE8EC4C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1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E80B-7E28-438C-8A78-763624DD591D}" type="datetimeFigureOut">
              <a:rPr lang="en-GB" smtClean="0"/>
              <a:t>25/11/2013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81C8D-441E-4879-A4EE-5BE8EC4C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jh10kj9Y6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&amp;esrc=s&amp;frm=1&amp;source=images&amp;cd=&amp;docid=B-8tjSlfxK_GkM&amp;tbnid=aZJoj9mFLRP0iM:&amp;ved=0CAUQjRw&amp;url=http://partnerships.typepad.com/civic/2004/12/participation_j_1.html&amp;ei=aRpoUoKqG4O60QWM0YGwAw&amp;bvm=bv.55123115,d.d2k&amp;psig=AFQjCNG268_Wry8-GOq1hkNCwl54fnfmGA&amp;ust=138264029014937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o.uk/url?sa=i&amp;rct=j&amp;q=&amp;esrc=s&amp;frm=1&amp;source=images&amp;cd=&amp;cad=rja&amp;docid=X0aQUQizoRpnvM&amp;tbnid=asic4W3K7zp12M:&amp;ved=0CAUQjRw&amp;url=http://www.nlpmind.com/techniques/mind_mapping.htm&amp;ei=lxpoUrjMLo_z0gW534DIDw&amp;bvm=bv.55123115,d.d2k&amp;psig=AFQjCNG268_Wry8-GOq1hkNCwl54fnfmGA&amp;ust=138264029014937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co.uk/url?sa=i&amp;rct=j&amp;q=&amp;esrc=s&amp;frm=1&amp;source=images&amp;cd=&amp;cad=rja&amp;docid=Ota7hLhNhxm_BM&amp;tbnid=9NY14BH6D1zekM:&amp;ved=0CAUQjRw&amp;url=http://envisionpcc.blogspot.com/2011/04/mind-maps.html&amp;ei=ixloUsOeKuO80QXziIG4DQ&amp;bvm=bv.55123115,d.d2k&amp;psig=AFQjCNG268_Wry8-GOq1hkNCwl54fnfmGA&amp;ust=138264029014937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uk/url?sa=i&amp;rct=j&amp;q=&amp;esrc=s&amp;frm=1&amp;source=images&amp;cd=&amp;cad=rja&amp;docid=M8tS8qXF4_MmDM&amp;tbnid=VTqMTCe8xJk7UM:&amp;ved=0CAUQjRw&amp;url=http://products.iqmatrix.com/academic-genius/&amp;ei=mBtoUt6XIsaM0AX554C4Cg&amp;bvm=bv.55123115,d.d2k&amp;psig=AFQjCNG268_Wry8-GOq1hkNCwl54fnfmGA&amp;ust=1382640290149373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Revision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http://www.youtube.com/watch?v=wjh10kj9Y64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6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I Do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/>
          </a:bodyPr>
          <a:lstStyle/>
          <a:p>
            <a:r>
              <a:rPr lang="en-GB" dirty="0" smtClean="0"/>
              <a:t>Revision cards</a:t>
            </a:r>
          </a:p>
          <a:p>
            <a:r>
              <a:rPr lang="en-GB" dirty="0" smtClean="0"/>
              <a:t>Mind Maps</a:t>
            </a:r>
          </a:p>
          <a:p>
            <a:r>
              <a:rPr lang="en-GB" dirty="0" smtClean="0"/>
              <a:t>Post It Notes</a:t>
            </a:r>
          </a:p>
          <a:p>
            <a:r>
              <a:rPr lang="en-GB" dirty="0" smtClean="0"/>
              <a:t>Memory Tests</a:t>
            </a:r>
          </a:p>
          <a:p>
            <a:r>
              <a:rPr lang="en-GB" dirty="0" smtClean="0"/>
              <a:t>Highlighter Pens</a:t>
            </a:r>
          </a:p>
          <a:p>
            <a:r>
              <a:rPr lang="en-GB" dirty="0" smtClean="0"/>
              <a:t>Revision Guides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Don’t Just Read?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8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08" y="1268760"/>
            <a:ext cx="929616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After an hour</a:t>
            </a:r>
          </a:p>
          <a:p>
            <a:r>
              <a:rPr lang="en-GB" dirty="0" smtClean="0"/>
              <a:t>After a day</a:t>
            </a:r>
          </a:p>
          <a:p>
            <a:r>
              <a:rPr lang="en-GB" dirty="0" smtClean="0"/>
              <a:t>After a week</a:t>
            </a:r>
          </a:p>
          <a:p>
            <a:r>
              <a:rPr lang="en-GB" dirty="0" smtClean="0"/>
              <a:t>After a month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Then it will stick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5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3528" y="260648"/>
            <a:ext cx="83529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Learning is doing</a:t>
            </a:r>
            <a:r>
              <a:rPr lang="en-GB" sz="3200" dirty="0" smtClean="0"/>
              <a:t>.....</a:t>
            </a:r>
          </a:p>
          <a:p>
            <a:endParaRPr lang="en-GB" sz="3200" dirty="0"/>
          </a:p>
          <a:p>
            <a:r>
              <a:rPr lang="en-GB" sz="3200" dirty="0"/>
              <a:t>Research shows that as learners we take in</a:t>
            </a:r>
            <a:r>
              <a:rPr lang="en-GB" sz="3200" dirty="0" smtClean="0"/>
              <a:t>:</a:t>
            </a:r>
          </a:p>
          <a:p>
            <a:endParaRPr lang="en-GB" sz="3200" dirty="0"/>
          </a:p>
          <a:p>
            <a:r>
              <a:rPr lang="en-GB" sz="3200" dirty="0"/>
              <a:t>10% of what we </a:t>
            </a:r>
            <a:r>
              <a:rPr lang="en-GB" sz="3200" dirty="0" smtClean="0"/>
              <a:t>read</a:t>
            </a:r>
          </a:p>
          <a:p>
            <a:endParaRPr lang="en-GB" sz="1000" dirty="0"/>
          </a:p>
          <a:p>
            <a:r>
              <a:rPr lang="en-GB" sz="3200" dirty="0"/>
              <a:t>20 % of what we </a:t>
            </a:r>
            <a:r>
              <a:rPr lang="en-GB" sz="3200" dirty="0" smtClean="0"/>
              <a:t>hear</a:t>
            </a:r>
          </a:p>
          <a:p>
            <a:endParaRPr lang="en-GB" sz="1000" dirty="0"/>
          </a:p>
          <a:p>
            <a:r>
              <a:rPr lang="en-GB" sz="3200" dirty="0"/>
              <a:t>30 % of what we </a:t>
            </a:r>
            <a:r>
              <a:rPr lang="en-GB" sz="3200" dirty="0" smtClean="0"/>
              <a:t>see</a:t>
            </a:r>
          </a:p>
          <a:p>
            <a:endParaRPr lang="en-GB" sz="1000" dirty="0"/>
          </a:p>
          <a:p>
            <a:r>
              <a:rPr lang="en-GB" sz="3200" dirty="0"/>
              <a:t>50 % of what we see and </a:t>
            </a:r>
            <a:r>
              <a:rPr lang="en-GB" sz="3200" dirty="0" smtClean="0"/>
              <a:t>hear</a:t>
            </a:r>
          </a:p>
          <a:p>
            <a:endParaRPr lang="en-GB" sz="1000" dirty="0"/>
          </a:p>
          <a:p>
            <a:r>
              <a:rPr lang="en-GB" sz="3200" dirty="0"/>
              <a:t>70 % of what we ourselves </a:t>
            </a:r>
            <a:r>
              <a:rPr lang="en-GB" sz="3200" dirty="0" smtClean="0"/>
              <a:t>say</a:t>
            </a:r>
          </a:p>
          <a:p>
            <a:endParaRPr lang="en-GB" sz="1000" dirty="0"/>
          </a:p>
          <a:p>
            <a:r>
              <a:rPr lang="en-GB" sz="3200" dirty="0"/>
              <a:t>90 % of what we ourselves do</a:t>
            </a:r>
          </a:p>
        </p:txBody>
      </p:sp>
    </p:spTree>
    <p:extLst>
      <p:ext uri="{BB962C8B-B14F-4D97-AF65-F5344CB8AC3E}">
        <p14:creationId xmlns:p14="http://schemas.microsoft.com/office/powerpoint/2010/main" val="11576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 Questions</a:t>
            </a:r>
          </a:p>
          <a:p>
            <a:r>
              <a:rPr lang="en-GB" dirty="0" smtClean="0"/>
              <a:t>Get friends to test you</a:t>
            </a:r>
          </a:p>
          <a:p>
            <a:r>
              <a:rPr lang="en-GB" dirty="0" smtClean="0"/>
              <a:t>Test yourself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8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Reading for meaning, Improving note taking and remembering it!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0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435100"/>
          </a:xfrm>
        </p:spPr>
        <p:txBody>
          <a:bodyPr/>
          <a:lstStyle/>
          <a:p>
            <a:r>
              <a:rPr lang="en-US" dirty="0" smtClean="0"/>
              <a:t>IMPROVE YOUR NOTETAKING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800"/>
            <a:ext cx="5638800" cy="4170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this first session, we want you to know how to </a:t>
            </a:r>
          </a:p>
          <a:p>
            <a:r>
              <a:rPr lang="en-US" dirty="0" smtClean="0"/>
              <a:t>RECORD</a:t>
            </a:r>
          </a:p>
          <a:p>
            <a:r>
              <a:rPr lang="en-US" dirty="0" smtClean="0"/>
              <a:t>REDUCE</a:t>
            </a:r>
          </a:p>
          <a:p>
            <a:r>
              <a:rPr lang="en-US" dirty="0" smtClean="0"/>
              <a:t>RECITE</a:t>
            </a:r>
          </a:p>
          <a:p>
            <a:r>
              <a:rPr lang="en-US" dirty="0" smtClean="0"/>
              <a:t>REFLECT</a:t>
            </a:r>
          </a:p>
          <a:p>
            <a:r>
              <a:rPr lang="en-US" dirty="0" smtClean="0"/>
              <a:t>REVIEW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We’ll do this by highlighting, mind maps, revision cards and post it notes. </a:t>
            </a:r>
            <a:endParaRPr lang="en-US" dirty="0"/>
          </a:p>
        </p:txBody>
      </p:sp>
      <p:pic>
        <p:nvPicPr>
          <p:cNvPr id="4" name="Picture 3" descr="LMWISE-DOW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122900"/>
            <a:ext cx="2149285" cy="2437994"/>
          </a:xfrm>
          <a:prstGeom prst="rect">
            <a:avLst/>
          </a:prstGeom>
        </p:spPr>
      </p:pic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4089400"/>
            <a:ext cx="29337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for meaning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b="1" dirty="0" smtClean="0"/>
              <a:t>Reading for meaning: </a:t>
            </a:r>
            <a:r>
              <a:rPr lang="en-US" dirty="0" smtClean="0"/>
              <a:t>scan the </a:t>
            </a:r>
            <a:r>
              <a:rPr lang="en-US" dirty="0"/>
              <a:t>material to get an idea of what parts you will need to study in detail. </a:t>
            </a:r>
            <a:endParaRPr lang="en-US" dirty="0" smtClean="0"/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b="1" dirty="0"/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b="1" dirty="0" smtClean="0"/>
              <a:t>Read</a:t>
            </a:r>
            <a:r>
              <a:rPr lang="en-US" b="1" dirty="0"/>
              <a:t>: </a:t>
            </a:r>
            <a:r>
              <a:rPr lang="en-US" dirty="0"/>
              <a:t>The material from beginning to </a:t>
            </a:r>
            <a:r>
              <a:rPr lang="en-US" dirty="0" smtClean="0"/>
              <a:t>end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b="1" u="sng" dirty="0" smtClean="0"/>
              <a:t>highlight</a:t>
            </a:r>
            <a:r>
              <a:rPr lang="en-US" dirty="0" smtClean="0"/>
              <a:t> the key areas/words/points.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dirty="0"/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b="1" dirty="0" smtClean="0"/>
              <a:t>Recite</a:t>
            </a:r>
            <a:r>
              <a:rPr lang="en-US" b="1" dirty="0"/>
              <a:t>: </a:t>
            </a:r>
            <a:r>
              <a:rPr lang="en-US" dirty="0"/>
              <a:t>What you have read, if necessary make brief notes of main ideas and important </a:t>
            </a:r>
            <a:r>
              <a:rPr lang="en-US" dirty="0" smtClean="0"/>
              <a:t>details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b="1" u="sng" dirty="0"/>
              <a:t>M</a:t>
            </a:r>
            <a:r>
              <a:rPr lang="en-US" b="1" u="sng" dirty="0" smtClean="0"/>
              <a:t>ind </a:t>
            </a:r>
            <a:r>
              <a:rPr lang="en-US" b="1" u="sng" dirty="0"/>
              <a:t>M</a:t>
            </a:r>
            <a:r>
              <a:rPr lang="en-US" b="1" u="sng" dirty="0" smtClean="0"/>
              <a:t>ap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dirty="0"/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b="1" dirty="0"/>
              <a:t>Review: </a:t>
            </a:r>
            <a:r>
              <a:rPr lang="en-US" dirty="0"/>
              <a:t>What you have read and test the accuracy of your </a:t>
            </a:r>
            <a:r>
              <a:rPr lang="en-US" dirty="0" smtClean="0"/>
              <a:t>memory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b="1" u="sng" dirty="0" smtClean="0"/>
              <a:t>Ask 5 questions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b="1" dirty="0"/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b="1" dirty="0" smtClean="0"/>
              <a:t>Test</a:t>
            </a:r>
            <a:r>
              <a:rPr lang="en-US" b="1" dirty="0"/>
              <a:t>: </a:t>
            </a:r>
            <a:r>
              <a:rPr lang="en-US" dirty="0"/>
              <a:t>After few days, </a:t>
            </a:r>
            <a:r>
              <a:rPr lang="en-US" b="1" u="sng" dirty="0"/>
              <a:t>test</a:t>
            </a:r>
            <a:r>
              <a:rPr lang="en-US" dirty="0"/>
              <a:t> yourself on what you had read.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0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42900"/>
            <a:ext cx="8229600" cy="2311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Task One READING For meaning – 3 minutes </a:t>
            </a:r>
            <a:b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4800" b="1" dirty="0">
                <a:solidFill>
                  <a:schemeClr val="accent5">
                    <a:lumMod val="50000"/>
                  </a:schemeClr>
                </a:solidFill>
              </a:rPr>
              <a:t>How plants use glucose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654300"/>
            <a:ext cx="7556313" cy="34718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1400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  <a:p>
            <a:r>
              <a:rPr lang="en-US" dirty="0" smtClean="0"/>
              <a:t>Take one section each. </a:t>
            </a:r>
          </a:p>
          <a:p>
            <a:r>
              <a:rPr lang="en-US" dirty="0" smtClean="0"/>
              <a:t>Using the material, scan the document for the most important areas</a:t>
            </a:r>
          </a:p>
          <a:p>
            <a:r>
              <a:rPr lang="en-US" dirty="0" smtClean="0"/>
              <a:t>Read more carefully and highlight key words, phrases, definitions</a:t>
            </a:r>
          </a:p>
          <a:p>
            <a:pPr marL="0" indent="0">
              <a:buNone/>
            </a:pPr>
            <a:r>
              <a:rPr lang="en-US" dirty="0" smtClean="0"/>
              <a:t>(you could highlight in one </a:t>
            </a:r>
            <a:r>
              <a:rPr lang="en-US" dirty="0" err="1" smtClean="0"/>
              <a:t>colour</a:t>
            </a:r>
            <a:r>
              <a:rPr lang="en-US" dirty="0" smtClean="0"/>
              <a:t> the key words and in another </a:t>
            </a:r>
            <a:r>
              <a:rPr lang="en-US" dirty="0" err="1" smtClean="0"/>
              <a:t>colour</a:t>
            </a:r>
            <a:r>
              <a:rPr lang="en-US" dirty="0" smtClean="0"/>
              <a:t>, the facts)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following slide gives you an example. </a:t>
            </a:r>
          </a:p>
        </p:txBody>
      </p:sp>
    </p:spTree>
    <p:extLst>
      <p:ext uri="{BB962C8B-B14F-4D97-AF65-F5344CB8AC3E}">
        <p14:creationId xmlns:p14="http://schemas.microsoft.com/office/powerpoint/2010/main" val="266893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59"/>
            </a:avLst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52400"/>
            <a:ext cx="53021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CELLULOSE</a:t>
            </a:r>
          </a:p>
        </p:txBody>
      </p:sp>
      <p:pic>
        <p:nvPicPr>
          <p:cNvPr id="18434" name="Picture 2" descr="http://newscenter.lbl.gov/wp-content/uploads/plant-cell-wall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3200400" cy="333006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" y="1600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B050"/>
                </a:solidFill>
                <a:latin typeface="Berlin Sans FB Demi" pitchFamily="34" charset="0"/>
              </a:rPr>
              <a:t>Glucose</a:t>
            </a:r>
            <a:r>
              <a:rPr lang="en-GB" sz="2400" dirty="0">
                <a:solidFill>
                  <a:prstClr val="black"/>
                </a:solidFill>
                <a:latin typeface="Berlin Sans FB Demi" pitchFamily="34" charset="0"/>
              </a:rPr>
              <a:t> is converted into </a:t>
            </a:r>
            <a:r>
              <a:rPr lang="en-GB" sz="2400" u="sng" dirty="0">
                <a:solidFill>
                  <a:srgbClr val="00B050"/>
                </a:solidFill>
                <a:latin typeface="Berlin Sans FB Demi" pitchFamily="34" charset="0"/>
              </a:rPr>
              <a:t>cellulose</a:t>
            </a:r>
            <a:r>
              <a:rPr lang="en-GB" sz="2400" dirty="0">
                <a:solidFill>
                  <a:prstClr val="black"/>
                </a:solidFill>
                <a:latin typeface="Berlin Sans FB Demi" pitchFamily="34" charset="0"/>
              </a:rPr>
              <a:t> for making </a:t>
            </a:r>
            <a:r>
              <a:rPr lang="en-GB" sz="2400" u="sng" dirty="0">
                <a:solidFill>
                  <a:srgbClr val="00B050"/>
                </a:solidFill>
                <a:latin typeface="Berlin Sans FB Demi" pitchFamily="34" charset="0"/>
              </a:rPr>
              <a:t>cell walls</a:t>
            </a:r>
            <a:r>
              <a:rPr lang="en-GB" sz="2400" dirty="0">
                <a:solidFill>
                  <a:prstClr val="black"/>
                </a:solidFill>
                <a:latin typeface="Berlin Sans FB Demi" pitchFamily="34" charset="0"/>
              </a:rPr>
              <a:t>, especially in a rapidly growing plant.</a:t>
            </a:r>
          </a:p>
          <a:p>
            <a:r>
              <a:rPr lang="en-GB" sz="2400" dirty="0">
                <a:solidFill>
                  <a:prstClr val="black"/>
                </a:solidFill>
                <a:latin typeface="Berlin Sans FB Demi" pitchFamily="34" charset="0"/>
              </a:rPr>
              <a:t>The cell wall is the </a:t>
            </a:r>
            <a:r>
              <a:rPr lang="en-GB" sz="2400" u="sng" dirty="0">
                <a:solidFill>
                  <a:srgbClr val="00B050"/>
                </a:solidFill>
                <a:latin typeface="Berlin Sans FB Demi" pitchFamily="34" charset="0"/>
              </a:rPr>
              <a:t>tough layer </a:t>
            </a:r>
            <a:r>
              <a:rPr lang="en-GB" sz="2400" dirty="0">
                <a:solidFill>
                  <a:prstClr val="black"/>
                </a:solidFill>
                <a:latin typeface="Berlin Sans FB Demi" pitchFamily="34" charset="0"/>
              </a:rPr>
              <a:t>that surrounds </a:t>
            </a:r>
            <a:r>
              <a:rPr lang="en-GB" sz="2400" u="sng" dirty="0">
                <a:solidFill>
                  <a:srgbClr val="00B050"/>
                </a:solidFill>
                <a:latin typeface="Berlin Sans FB Demi" pitchFamily="34" charset="0"/>
              </a:rPr>
              <a:t>plant cells</a:t>
            </a:r>
            <a:r>
              <a:rPr lang="en-GB" sz="2400" dirty="0">
                <a:solidFill>
                  <a:prstClr val="black"/>
                </a:solidFill>
                <a:latin typeface="Berlin Sans FB Demi" pitchFamily="34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3048000"/>
            <a:ext cx="5181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Berlin Sans FB Demi" pitchFamily="34" charset="0"/>
              </a:rPr>
              <a:t>It is located outside the cell membrane and </a:t>
            </a:r>
            <a:r>
              <a:rPr lang="en-GB" sz="2000" u="sng" dirty="0">
                <a:solidFill>
                  <a:srgbClr val="00B050"/>
                </a:solidFill>
                <a:latin typeface="Berlin Sans FB Demi" pitchFamily="34" charset="0"/>
              </a:rPr>
              <a:t>provides</a:t>
            </a:r>
            <a:r>
              <a:rPr lang="en-GB" sz="2000" dirty="0">
                <a:solidFill>
                  <a:prstClr val="black"/>
                </a:solidFill>
                <a:latin typeface="Berlin Sans FB Demi" pitchFamily="34" charset="0"/>
              </a:rPr>
              <a:t> cells with </a:t>
            </a:r>
            <a:r>
              <a:rPr lang="en-GB" sz="2000" u="sng" dirty="0">
                <a:solidFill>
                  <a:srgbClr val="00B050"/>
                </a:solidFill>
                <a:latin typeface="Berlin Sans FB Demi" pitchFamily="34" charset="0"/>
              </a:rPr>
              <a:t>structural support </a:t>
            </a:r>
            <a:r>
              <a:rPr lang="en-GB" sz="2000" dirty="0">
                <a:solidFill>
                  <a:prstClr val="black"/>
                </a:solidFill>
                <a:latin typeface="Berlin Sans FB Demi" pitchFamily="34" charset="0"/>
              </a:rPr>
              <a:t>and protection.</a:t>
            </a:r>
          </a:p>
          <a:p>
            <a:endParaRPr lang="en-GB" sz="2000" dirty="0">
              <a:solidFill>
                <a:prstClr val="black"/>
              </a:solidFill>
              <a:latin typeface="Berlin Sans FB Demi" pitchFamily="34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Berlin Sans FB Demi" pitchFamily="34" charset="0"/>
              </a:rPr>
              <a:t>They allow plants to </a:t>
            </a:r>
            <a:r>
              <a:rPr lang="en-GB" sz="2000" u="sng" dirty="0">
                <a:solidFill>
                  <a:srgbClr val="00B050"/>
                </a:solidFill>
                <a:latin typeface="Berlin Sans FB Demi" pitchFamily="34" charset="0"/>
              </a:rPr>
              <a:t>grow tall </a:t>
            </a:r>
            <a:r>
              <a:rPr lang="en-GB" sz="2000" dirty="0">
                <a:solidFill>
                  <a:prstClr val="black"/>
                </a:solidFill>
                <a:latin typeface="Berlin Sans FB Demi" pitchFamily="34" charset="0"/>
              </a:rPr>
              <a:t>without any other support.</a:t>
            </a:r>
          </a:p>
          <a:p>
            <a:endParaRPr lang="en-GB" sz="2000" dirty="0">
              <a:solidFill>
                <a:prstClr val="black"/>
              </a:solidFill>
              <a:latin typeface="Berlin Sans FB Demi" pitchFamily="34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Berlin Sans FB Demi" pitchFamily="34" charset="0"/>
              </a:rPr>
              <a:t>A very important function of the cell wall is to act as a </a:t>
            </a:r>
            <a:r>
              <a:rPr lang="en-GB" sz="2000" u="sng" dirty="0">
                <a:solidFill>
                  <a:srgbClr val="00B050"/>
                </a:solidFill>
                <a:latin typeface="Berlin Sans FB Demi" pitchFamily="34" charset="0"/>
              </a:rPr>
              <a:t>pressure vessel</a:t>
            </a:r>
            <a:r>
              <a:rPr lang="en-GB" sz="2000" dirty="0">
                <a:solidFill>
                  <a:prstClr val="black"/>
                </a:solidFill>
                <a:latin typeface="Berlin Sans FB Demi" pitchFamily="34" charset="0"/>
              </a:rPr>
              <a:t>, preventing over-expansion when </a:t>
            </a:r>
            <a:r>
              <a:rPr lang="en-GB" sz="2000" u="sng" dirty="0">
                <a:solidFill>
                  <a:srgbClr val="00B050"/>
                </a:solidFill>
                <a:latin typeface="Berlin Sans FB Demi" pitchFamily="34" charset="0"/>
              </a:rPr>
              <a:t>water enters </a:t>
            </a:r>
            <a:r>
              <a:rPr lang="en-GB" sz="2000" dirty="0">
                <a:solidFill>
                  <a:prstClr val="black"/>
                </a:solidFill>
                <a:latin typeface="Berlin Sans FB Demi" pitchFamily="34" charset="0"/>
              </a:rPr>
              <a:t>the cell by </a:t>
            </a:r>
            <a:r>
              <a:rPr lang="en-GB" sz="2000" u="sng" dirty="0">
                <a:solidFill>
                  <a:srgbClr val="00B050"/>
                </a:solidFill>
                <a:latin typeface="Berlin Sans FB Demi" pitchFamily="34" charset="0"/>
              </a:rPr>
              <a:t>osmosis</a:t>
            </a:r>
            <a:r>
              <a:rPr lang="en-GB" sz="2000" dirty="0">
                <a:solidFill>
                  <a:prstClr val="black"/>
                </a:solidFill>
                <a:latin typeface="Berlin Sans FB Dem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97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What is it?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Why do it?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Space/The Stuff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Routines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How can I do it?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Practice </a:t>
            </a:r>
            <a:r>
              <a:rPr lang="en-GB" dirty="0" err="1" smtClean="0"/>
              <a:t>Practice</a:t>
            </a:r>
            <a:r>
              <a:rPr lang="en-GB" dirty="0" smtClean="0"/>
              <a:t> </a:t>
            </a:r>
            <a:r>
              <a:rPr lang="en-GB" dirty="0" err="1" smtClean="0"/>
              <a:t>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2662"/>
            <a:ext cx="8229600" cy="17224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Mind Maps can come in all sorts of shapes, sizes and colours, some even come with pictures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17501"/>
            <a:ext cx="8229600" cy="2133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 smtClean="0"/>
              <a:t>Task Two </a:t>
            </a:r>
            <a:endParaRPr lang="en-US" b="1" u="sng" dirty="0"/>
          </a:p>
          <a:p>
            <a:pPr algn="ctr"/>
            <a:r>
              <a:rPr lang="en-US" b="1" u="sng" dirty="0"/>
              <a:t>Now you have to work out how to learn this information. It helps if you present it in a way it is easy to learn </a:t>
            </a:r>
            <a:r>
              <a:rPr lang="en-US" b="1" u="sng" dirty="0" smtClean="0"/>
              <a:t>from</a:t>
            </a:r>
            <a:r>
              <a:rPr lang="en-US" b="1" u="sng" dirty="0"/>
              <a:t> </a:t>
            </a:r>
            <a:r>
              <a:rPr lang="en-US" b="1" u="sng" dirty="0" smtClean="0"/>
              <a:t>– 10 minutes </a:t>
            </a:r>
            <a:endParaRPr lang="en-US" b="1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simple mind map</a:t>
            </a:r>
            <a:endParaRPr lang="en-GB" dirty="0"/>
          </a:p>
        </p:txBody>
      </p:sp>
      <p:pic>
        <p:nvPicPr>
          <p:cNvPr id="5124" name="Picture 4" descr="http://partnerships.typepad.com/civic/images/part1mind_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4630" y="2560161"/>
            <a:ext cx="363474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8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68194"/>
            <a:ext cx="7556313" cy="1116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Simple Mind map but with pictures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102" name="Picture 6" descr="http://www.nlpmind.com/images/note_taking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1495174"/>
            <a:ext cx="8582025" cy="56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6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W4Ldaousrvs/Tau0Ih9hXJI/AAAAAAAAAA0/aVHBaDo0YJs/s1600/Mind+Map+Laws+fina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800"/>
            <a:ext cx="90551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04588"/>
            <a:ext cx="7556313" cy="1116106"/>
          </a:xfrm>
        </p:spPr>
        <p:txBody>
          <a:bodyPr/>
          <a:lstStyle/>
          <a:p>
            <a:r>
              <a:rPr lang="en-GB" dirty="0" smtClean="0"/>
              <a:t>A little more complicated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6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i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9144000" cy="5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4" y="153894"/>
            <a:ext cx="7556313" cy="1116106"/>
          </a:xfrm>
        </p:spPr>
        <p:txBody>
          <a:bodyPr/>
          <a:lstStyle/>
          <a:p>
            <a:r>
              <a:rPr lang="en-GB" dirty="0" smtClean="0"/>
              <a:t>A little more visual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0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mily Chores Min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206500"/>
            <a:ext cx="9080500" cy="555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29988"/>
            <a:ext cx="7556313" cy="1116106"/>
          </a:xfrm>
        </p:spPr>
        <p:txBody>
          <a:bodyPr/>
          <a:lstStyle/>
          <a:p>
            <a:r>
              <a:rPr lang="en-GB" dirty="0" smtClean="0"/>
              <a:t>A very structured Mind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6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lastly, an explosion!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https://encrypted-tbn0.gstatic.com/images?q=tbn:ANd9GcSe1fufsSyx7YRmDeHTYHtrn2FQNIwfg4ZNyHX0a5Z1c81Ubxlm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6075"/>
            <a:ext cx="9144000" cy="53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1538"/>
            <a:ext cx="8229600" cy="293846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Task Two - Now begin to create your own mind map in your groups</a:t>
            </a:r>
            <a:r>
              <a:rPr lang="en-GB" dirty="0" smtClean="0"/>
              <a:t>.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Take one  section each and create your ‘Big Picture’ mind map using the sugar paper – 10 </a:t>
            </a:r>
            <a:r>
              <a:rPr lang="en-GB" dirty="0" err="1" smtClean="0"/>
              <a:t>mins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60900"/>
            <a:ext cx="8229600" cy="14652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!Top tips – think colour, pictures, structure.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4" y="254000"/>
            <a:ext cx="8229600" cy="35433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Task Three: 5 </a:t>
            </a:r>
            <a:r>
              <a:rPr lang="en-GB" dirty="0" err="1" smtClean="0">
                <a:solidFill>
                  <a:schemeClr val="accent5">
                    <a:lumMod val="50000"/>
                  </a:schemeClr>
                </a:solidFill>
              </a:rPr>
              <a:t>mins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Bulking it down even more…</a:t>
            </a:r>
            <a:b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Using your mind map and highlighted notes, create a revision card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4" y="4864100"/>
            <a:ext cx="7556313" cy="15160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Top Tips: Using different coloured pens and highlighters will help you to create a useable resource.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4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Lastly – 2 minutes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Create 5 questions on post it notes</a:t>
            </a:r>
            <a:r>
              <a:rPr lang="en-GB" dirty="0"/>
              <a:t> </a:t>
            </a:r>
            <a:r>
              <a:rPr lang="en-GB" dirty="0" smtClean="0"/>
              <a:t>about what you’ve just revised.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 Stick them somewhere .. The back of the toilet door, on the biscuit cupboard……</a:t>
            </a:r>
          </a:p>
          <a:p>
            <a:r>
              <a:rPr lang="en-GB" dirty="0" smtClean="0"/>
              <a:t>Go back to these in a couple of days time to test yourself.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85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/>
          <a:lstStyle/>
          <a:p>
            <a:r>
              <a:rPr lang="en-GB" dirty="0" smtClean="0"/>
              <a:t>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185274" cy="318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56" y="548680"/>
            <a:ext cx="326436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91" y="3933056"/>
            <a:ext cx="3828612" cy="17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Final Plenary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85" y="2298700"/>
            <a:ext cx="7556313" cy="34464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What do you think are the 5 </a:t>
            </a:r>
            <a:r>
              <a:rPr lang="en-GB" b="1" u="sng" dirty="0" smtClean="0">
                <a:solidFill>
                  <a:srgbClr val="FF0000"/>
                </a:solidFill>
              </a:rPr>
              <a:t>Top Tips </a:t>
            </a:r>
            <a:r>
              <a:rPr lang="en-GB" dirty="0" smtClean="0">
                <a:solidFill>
                  <a:srgbClr val="FF0000"/>
                </a:solidFill>
              </a:rPr>
              <a:t>to Revision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0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What is it?</a:t>
            </a:r>
          </a:p>
          <a:p>
            <a:pPr marL="0" indent="0">
              <a:buNone/>
            </a:pPr>
            <a:r>
              <a:rPr lang="en-GB" dirty="0" smtClean="0"/>
              <a:t>Helping your brain remember what it needs to know for the exam.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Aim is to learn your subjects so that a key word will allow your brain to unlock all the other things you know about that subject.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3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It?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5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Space </a:t>
            </a:r>
            <a:br>
              <a:rPr lang="en-GB" dirty="0" smtClean="0"/>
            </a:br>
            <a:r>
              <a:rPr lang="en-GB" dirty="0" smtClean="0"/>
              <a:t>Where would you learn best?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625585" cy="27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886708"/>
            <a:ext cx="4427984" cy="33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6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Stuff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5336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603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2555117" cy="134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9901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33638"/>
            <a:ext cx="23050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5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Routines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544180"/>
              </p:ext>
            </p:extLst>
          </p:nvPr>
        </p:nvGraphicFramePr>
        <p:xfrm>
          <a:off x="457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Thur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4-5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 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English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Maths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5-6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Geog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 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History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History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English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6-7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Spanish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Geog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7-8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Spanish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Geog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English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 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 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Maths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8-9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 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History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Spanish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 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 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History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9-10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 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Science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Early finish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Go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Go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Science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Take Breaks/Sleep Well/Eat Well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4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/>
          <a:lstStyle/>
          <a:p>
            <a:r>
              <a:rPr lang="en-GB" dirty="0" smtClean="0"/>
              <a:t>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185274" cy="318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56" y="548680"/>
            <a:ext cx="326436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91" y="3933056"/>
            <a:ext cx="3828612" cy="17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3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852</Words>
  <Application>Microsoft Office PowerPoint</Application>
  <PresentationFormat>On-screen Show (4:3)</PresentationFormat>
  <Paragraphs>175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Revision</vt:lpstr>
      <vt:lpstr>Revision</vt:lpstr>
      <vt:lpstr>Revision</vt:lpstr>
      <vt:lpstr>PowerPoint Presentation</vt:lpstr>
      <vt:lpstr>Why Do It?</vt:lpstr>
      <vt:lpstr>The Space  Where would you learn best?</vt:lpstr>
      <vt:lpstr>The Stuff</vt:lpstr>
      <vt:lpstr>The Routines</vt:lpstr>
      <vt:lpstr>Revision</vt:lpstr>
      <vt:lpstr>How Can I Do It?</vt:lpstr>
      <vt:lpstr>PowerPoint Presentation</vt:lpstr>
      <vt:lpstr>Review</vt:lpstr>
      <vt:lpstr>PowerPoint Presentation</vt:lpstr>
      <vt:lpstr>Practice</vt:lpstr>
      <vt:lpstr>Part One</vt:lpstr>
      <vt:lpstr>IMPROVE YOUR NOTETAKING</vt:lpstr>
      <vt:lpstr>Reading for meaning</vt:lpstr>
      <vt:lpstr>Task One READING For meaning – 3 minutes  How plants use glucose</vt:lpstr>
      <vt:lpstr>PowerPoint Presentation</vt:lpstr>
      <vt:lpstr>Mind Maps can come in all sorts of shapes, sizes and colours, some even come with pictures</vt:lpstr>
      <vt:lpstr>A simple mind map</vt:lpstr>
      <vt:lpstr>A Simple Mind map but with pictures</vt:lpstr>
      <vt:lpstr>A little more complicated</vt:lpstr>
      <vt:lpstr>A little more visual</vt:lpstr>
      <vt:lpstr>A very structured Mind map</vt:lpstr>
      <vt:lpstr>And lastly, an explosion!</vt:lpstr>
      <vt:lpstr>Task Two - Now begin to create your own mind map in your groups.   Take one  section each and create your ‘Big Picture’ mind map using the sugar paper – 10 mins </vt:lpstr>
      <vt:lpstr> Task Three: 5 mins  Bulking it down even more…  Using your mind map and highlighted notes, create a revision card</vt:lpstr>
      <vt:lpstr>Lastly – 2 minutes</vt:lpstr>
      <vt:lpstr>Final Plenary</vt:lpstr>
    </vt:vector>
  </TitlesOfParts>
  <Company>Kirkbie Kendal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Mark Harris</dc:creator>
  <cp:lastModifiedBy>Mark Harris</cp:lastModifiedBy>
  <cp:revision>11</cp:revision>
  <dcterms:created xsi:type="dcterms:W3CDTF">2013-10-20T19:37:54Z</dcterms:created>
  <dcterms:modified xsi:type="dcterms:W3CDTF">2013-11-25T21:35:26Z</dcterms:modified>
</cp:coreProperties>
</file>